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036F4EB-497A-42B9-B96D-ACBFCD4E8A79}" type="datetimeFigureOut">
              <a:rPr lang="ar-IQ" smtClean="0"/>
              <a:t>09/06/1439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188645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6F4EB-497A-42B9-B96D-ACBFCD4E8A79}" type="datetimeFigureOut">
              <a:rPr lang="ar-IQ" smtClean="0"/>
              <a:t>09/06/1439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14178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6F4EB-497A-42B9-B96D-ACBFCD4E8A79}" type="datetimeFigureOut">
              <a:rPr lang="ar-IQ" smtClean="0"/>
              <a:t>09/06/1439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316898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6F4EB-497A-42B9-B96D-ACBFCD4E8A79}" type="datetimeFigureOut">
              <a:rPr lang="ar-IQ" smtClean="0"/>
              <a:t>09/06/1439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178603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36F4EB-497A-42B9-B96D-ACBFCD4E8A79}" type="datetimeFigureOut">
              <a:rPr lang="ar-IQ" smtClean="0"/>
              <a:t>09/06/1439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420084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036F4EB-497A-42B9-B96D-ACBFCD4E8A79}" type="datetimeFigureOut">
              <a:rPr lang="ar-IQ" smtClean="0"/>
              <a:t>09/06/1439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424164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036F4EB-497A-42B9-B96D-ACBFCD4E8A79}" type="datetimeFigureOut">
              <a:rPr lang="ar-IQ" smtClean="0"/>
              <a:t>09/06/1439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2187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036F4EB-497A-42B9-B96D-ACBFCD4E8A79}" type="datetimeFigureOut">
              <a:rPr lang="ar-IQ" smtClean="0"/>
              <a:t>09/06/1439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244375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36F4EB-497A-42B9-B96D-ACBFCD4E8A79}" type="datetimeFigureOut">
              <a:rPr lang="ar-IQ" smtClean="0"/>
              <a:t>09/06/1439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10645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36F4EB-497A-42B9-B96D-ACBFCD4E8A79}" type="datetimeFigureOut">
              <a:rPr lang="ar-IQ" smtClean="0"/>
              <a:t>09/06/1439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77209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36F4EB-497A-42B9-B96D-ACBFCD4E8A79}" type="datetimeFigureOut">
              <a:rPr lang="ar-IQ" smtClean="0"/>
              <a:t>09/06/1439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30D93E-97B1-4A44-B0BE-F166FA9A267A}" type="slidenum">
              <a:rPr lang="ar-IQ" smtClean="0"/>
              <a:t>‹#›</a:t>
            </a:fld>
            <a:endParaRPr lang="ar-IQ"/>
          </a:p>
        </p:txBody>
      </p:sp>
    </p:spTree>
    <p:extLst>
      <p:ext uri="{BB962C8B-B14F-4D97-AF65-F5344CB8AC3E}">
        <p14:creationId xmlns:p14="http://schemas.microsoft.com/office/powerpoint/2010/main" val="161037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36F4EB-497A-42B9-B96D-ACBFCD4E8A79}" type="datetimeFigureOut">
              <a:rPr lang="ar-IQ" smtClean="0"/>
              <a:t>09/06/1439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730D93E-97B1-4A44-B0BE-F166FA9A267A}" type="slidenum">
              <a:rPr lang="ar-IQ" smtClean="0"/>
              <a:t>‹#›</a:t>
            </a:fld>
            <a:endParaRPr lang="ar-IQ"/>
          </a:p>
        </p:txBody>
      </p:sp>
    </p:spTree>
    <p:extLst>
      <p:ext uri="{BB962C8B-B14F-4D97-AF65-F5344CB8AC3E}">
        <p14:creationId xmlns:p14="http://schemas.microsoft.com/office/powerpoint/2010/main" val="7140674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133464"/>
            <a:ext cx="8964488" cy="6740307"/>
          </a:xfrm>
          <a:prstGeom prst="rect">
            <a:avLst/>
          </a:prstGeom>
        </p:spPr>
        <p:txBody>
          <a:bodyPr wrap="square">
            <a:spAutoFit/>
          </a:bodyPr>
          <a:lstStyle/>
          <a:p>
            <a:pPr algn="just"/>
            <a:r>
              <a:rPr lang="ar-IQ" dirty="0"/>
              <a:t>الفصل الثامن</a:t>
            </a:r>
            <a:endParaRPr lang="en-US" dirty="0"/>
          </a:p>
          <a:p>
            <a:pPr algn="just"/>
            <a:r>
              <a:rPr lang="ar-IQ" dirty="0"/>
              <a:t>الادارة </a:t>
            </a:r>
            <a:r>
              <a:rPr lang="ar-IQ" dirty="0" err="1"/>
              <a:t>بالاهداف</a:t>
            </a:r>
            <a:endParaRPr lang="en-US" dirty="0"/>
          </a:p>
          <a:p>
            <a:pPr algn="just"/>
            <a:r>
              <a:rPr lang="ar-IQ" dirty="0"/>
              <a:t>لقد خطي موضوع الادارة </a:t>
            </a:r>
            <a:r>
              <a:rPr lang="ar-IQ" dirty="0" err="1"/>
              <a:t>بالاهداف</a:t>
            </a:r>
            <a:r>
              <a:rPr lang="ar-IQ" dirty="0"/>
              <a:t> باهتمامات العديد من الدارسين والمختصين منتصف هذا الكون. وقد تعددت الابحاث النظرية في مجال الادارة </a:t>
            </a:r>
            <a:r>
              <a:rPr lang="ar-IQ" dirty="0" err="1"/>
              <a:t>بالاهداف</a:t>
            </a:r>
            <a:r>
              <a:rPr lang="ar-IQ" dirty="0"/>
              <a:t> التي تنظم سير العمل المؤسسي الرياضي في سبيل تحقيق الاهداف المرجوة والتي تصل الى النتائج.</a:t>
            </a:r>
            <a:endParaRPr lang="en-US" dirty="0"/>
          </a:p>
          <a:p>
            <a:pPr algn="just"/>
            <a:r>
              <a:rPr lang="ar-IQ" dirty="0"/>
              <a:t>يعتقد عدد كبير من الاداريين ان فلسفة الادارة </a:t>
            </a:r>
            <a:r>
              <a:rPr lang="ar-IQ" dirty="0" err="1"/>
              <a:t>بالاهداف</a:t>
            </a:r>
            <a:r>
              <a:rPr lang="ar-IQ" dirty="0"/>
              <a:t> عبارة عن فلسفة ادارة اخرى تهدف الى احكام الرقابة على سلوك العاملين في جميع الميادين الرياضية والادارية الاخرى.</a:t>
            </a:r>
            <a:endParaRPr lang="en-US" dirty="0"/>
          </a:p>
          <a:p>
            <a:pPr algn="just"/>
            <a:r>
              <a:rPr lang="ar-IQ" dirty="0"/>
              <a:t>واشار </a:t>
            </a:r>
            <a:r>
              <a:rPr lang="ar-IQ" dirty="0" err="1"/>
              <a:t>دركو</a:t>
            </a:r>
            <a:r>
              <a:rPr lang="ar-IQ" dirty="0"/>
              <a:t> الى ان (لوثر جوليك) هو الذي وضع المفاهيم الاساسية </a:t>
            </a:r>
            <a:r>
              <a:rPr lang="ar-IQ" dirty="0" err="1"/>
              <a:t>للأدارة</a:t>
            </a:r>
            <a:r>
              <a:rPr lang="ar-IQ" dirty="0"/>
              <a:t> </a:t>
            </a:r>
            <a:r>
              <a:rPr lang="ar-IQ" dirty="0" err="1"/>
              <a:t>بالاهداف</a:t>
            </a:r>
            <a:r>
              <a:rPr lang="ar-IQ" dirty="0"/>
              <a:t> في اواسط الثلاثينيات فقد اجمع عدد من الباحثين في دراسته المستفيضة عن التنظيم الاداري على اساس مشترك من الافكار والمفاهيم التي انبثقت منها فلسفة الادارة </a:t>
            </a:r>
            <a:r>
              <a:rPr lang="ar-IQ" dirty="0" err="1"/>
              <a:t>بالاهداف</a:t>
            </a:r>
            <a:r>
              <a:rPr lang="ar-IQ" dirty="0"/>
              <a:t> بحيث يمكن ربط تطور الادارة </a:t>
            </a:r>
            <a:r>
              <a:rPr lang="ar-IQ" dirty="0" err="1"/>
              <a:t>بالاهداف</a:t>
            </a:r>
            <a:r>
              <a:rPr lang="ar-IQ" dirty="0"/>
              <a:t> بتطور نظريات التنظيم ومفاهيمه ويمكن حصر ذلك في اربع مجالات:</a:t>
            </a:r>
            <a:endParaRPr lang="en-US" dirty="0"/>
          </a:p>
          <a:p>
            <a:pPr algn="just"/>
            <a:r>
              <a:rPr lang="ar-IQ" dirty="0"/>
              <a:t>الاولى</a:t>
            </a:r>
            <a:endParaRPr lang="en-US" dirty="0"/>
          </a:p>
          <a:p>
            <a:pPr algn="just"/>
            <a:r>
              <a:rPr lang="ar-IQ" dirty="0"/>
              <a:t>ميلاد تطور حركة الادارة العلمية حيث اعتمدت منهجاً شخصي </a:t>
            </a:r>
            <a:r>
              <a:rPr lang="ar-IQ" dirty="0" err="1"/>
              <a:t>لادارة</a:t>
            </a:r>
            <a:r>
              <a:rPr lang="ar-IQ" dirty="0"/>
              <a:t> الافراد واتسم هذا المنهج بالتركيز على المعايير وقياس العمل وتحسين اساليب. حيث ركزت على الفرد الرياضي المتمتع بمجتمع الصفات البدنية العالية.</a:t>
            </a:r>
            <a:endParaRPr lang="en-US" dirty="0"/>
          </a:p>
          <a:p>
            <a:pPr algn="just"/>
            <a:r>
              <a:rPr lang="ar-IQ" dirty="0"/>
              <a:t>الثانية</a:t>
            </a:r>
            <a:endParaRPr lang="en-US" dirty="0"/>
          </a:p>
          <a:p>
            <a:pPr algn="just"/>
            <a:r>
              <a:rPr lang="ar-IQ" dirty="0"/>
              <a:t>تمثلت هنا في التحول العامل الانساني والشخصي في ادارة الافراد بالغت في شعور الفرد الرياضي واعطته الحرية الكاملة في جميع الانشطة  التي يمارسها.</a:t>
            </a:r>
            <a:endParaRPr lang="en-US" dirty="0"/>
          </a:p>
          <a:p>
            <a:pPr algn="just"/>
            <a:r>
              <a:rPr lang="ar-IQ" dirty="0"/>
              <a:t>الثالثة</a:t>
            </a:r>
            <a:endParaRPr lang="en-US" dirty="0"/>
          </a:p>
          <a:p>
            <a:pPr algn="just"/>
            <a:r>
              <a:rPr lang="ar-IQ" dirty="0"/>
              <a:t>مرحلة من عدم الاستمرار او التباعد بين </a:t>
            </a:r>
            <a:r>
              <a:rPr lang="ar-IQ" dirty="0" err="1"/>
              <a:t>دعات</a:t>
            </a:r>
            <a:r>
              <a:rPr lang="ar-IQ" dirty="0"/>
              <a:t> التركيز على الانتاجية من خلال اعتماد منهج الادارة العلمية الذي اعتبر دعائه متطرفين اشتراكيين فقد اتهموا لهذه البطولة، اذ يستند المدير الملائم للشخص المناسب يوفر له الامكانات المطلوبة ويحدد العلاقات بينه وبين العاملين.</a:t>
            </a:r>
            <a:endParaRPr lang="en-US" dirty="0"/>
          </a:p>
          <a:p>
            <a:pPr algn="just"/>
            <a:r>
              <a:rPr lang="ar-IQ" dirty="0"/>
              <a:t>اداة القيادة</a:t>
            </a:r>
            <a:endParaRPr lang="en-US" dirty="0"/>
          </a:p>
          <a:p>
            <a:pPr algn="just"/>
            <a:r>
              <a:rPr lang="ar-IQ" dirty="0"/>
              <a:t>وهي توجيه جميع الافراد العاملين في المؤسسات الرياضية من خلال التأثير في سلوكهم ودوافعهم، حيث ان المدير يشرك مرؤوسيه في اتخاذ القرارات واختيار البدائل المناسبة لبلوغ الهدف.</a:t>
            </a:r>
          </a:p>
        </p:txBody>
      </p:sp>
    </p:spTree>
    <p:extLst>
      <p:ext uri="{BB962C8B-B14F-4D97-AF65-F5344CB8AC3E}">
        <p14:creationId xmlns:p14="http://schemas.microsoft.com/office/powerpoint/2010/main" val="398680605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612845"/>
            <a:ext cx="8964488" cy="5262979"/>
          </a:xfrm>
          <a:prstGeom prst="rect">
            <a:avLst/>
          </a:prstGeom>
        </p:spPr>
        <p:txBody>
          <a:bodyPr wrap="square">
            <a:spAutoFit/>
          </a:bodyPr>
          <a:lstStyle/>
          <a:p>
            <a:pPr algn="just"/>
            <a:r>
              <a:rPr lang="ar-IQ" sz="2400" dirty="0">
                <a:latin typeface="Simplified Arabic" pitchFamily="18" charset="-78"/>
                <a:cs typeface="Simplified Arabic" pitchFamily="18" charset="-78"/>
              </a:rPr>
              <a:t>تدريب اخصائيين الادارة </a:t>
            </a:r>
            <a:r>
              <a:rPr lang="ar-IQ" sz="2400" dirty="0" err="1">
                <a:latin typeface="Simplified Arabic" pitchFamily="18" charset="-78"/>
                <a:cs typeface="Simplified Arabic" pitchFamily="18" charset="-78"/>
              </a:rPr>
              <a:t>بالاهداف</a:t>
            </a:r>
            <a:r>
              <a:rPr lang="ar-IQ" sz="2400" dirty="0">
                <a:latin typeface="Simplified Arabic" pitchFamily="18" charset="-78"/>
                <a:cs typeface="Simplified Arabic" pitchFamily="18" charset="-78"/>
              </a:rPr>
              <a:t> والنتائج</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مهام اخصائي الادارة </a:t>
            </a:r>
            <a:r>
              <a:rPr lang="ar-IQ" sz="2400" dirty="0" err="1">
                <a:latin typeface="Simplified Arabic" pitchFamily="18" charset="-78"/>
                <a:cs typeface="Simplified Arabic" pitchFamily="18" charset="-78"/>
              </a:rPr>
              <a:t>بالاهداف</a:t>
            </a:r>
            <a:r>
              <a:rPr lang="ar-IQ" sz="2400" dirty="0">
                <a:latin typeface="Simplified Arabic" pitchFamily="18" charset="-78"/>
                <a:cs typeface="Simplified Arabic" pitchFamily="18" charset="-78"/>
              </a:rPr>
              <a:t> والنتائج يجب ان يكون قادراً على القيام بالمهام الاتية:</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1- وضع مجلات نتائج لكل المناصب الادارية في مختلف الوحدات الادارية التي يمكن ان يعمل فيها.</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2- اقتراح معايير الادارة الملائمة مجال نتيجة من مجالات النتائج وهذه تعتمد على البحث في الكتب والمراجع اكثر من اعتمادها على التركيز.</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3- صياغة النتائج او الاهداف المطلوبة في شكل قابل للقياس محدد بزمن.</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4- فن المقابلة والمناقشة مع مختلف المديرين وعمل تلخيص للمقابلات باعتبار ان الخبير هو الساعد الايمن للمدير.</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5- وضع تحسينات سواء بالنسبة لتصميم الهياكل التنظيمية وتثبيتها في اللوائح المالي ولوائح شؤون العالمين (المكافآت والترقيات) ونظم تصميم وتدقيق المعلومات.</a:t>
            </a:r>
            <a:endParaRPr lang="en-US" sz="2400" dirty="0">
              <a:latin typeface="Simplified Arabic" pitchFamily="18" charset="-78"/>
              <a:cs typeface="Simplified Arabic" pitchFamily="18" charset="-78"/>
            </a:endParaRPr>
          </a:p>
          <a:p>
            <a:pPr algn="just"/>
            <a:r>
              <a:rPr lang="ar-IQ" sz="2400" dirty="0">
                <a:latin typeface="Simplified Arabic" pitchFamily="18" charset="-78"/>
                <a:cs typeface="Simplified Arabic" pitchFamily="18" charset="-78"/>
              </a:rPr>
              <a:t>يتضح مما سبق ان الادارة </a:t>
            </a:r>
            <a:r>
              <a:rPr lang="ar-IQ" sz="2400" dirty="0" err="1">
                <a:latin typeface="Simplified Arabic" pitchFamily="18" charset="-78"/>
                <a:cs typeface="Simplified Arabic" pitchFamily="18" charset="-78"/>
              </a:rPr>
              <a:t>بالاهداف</a:t>
            </a:r>
            <a:r>
              <a:rPr lang="ar-IQ" sz="2400" dirty="0">
                <a:latin typeface="Simplified Arabic" pitchFamily="18" charset="-78"/>
                <a:cs typeface="Simplified Arabic" pitchFamily="18" charset="-78"/>
              </a:rPr>
              <a:t> دوراً هاماً في عملية الادارة ويبرز من خلال مسؤوليتها في تحقيق التكامل للوصول الى الاهداف المراد تحقيقها فلو تم تطبيقها من قبل اشخاص عملوا على تحقيق الاهداف في المدى البعدي، سيؤدي ذلك الى تحقيق انجاز عالي المستوى.</a:t>
            </a:r>
          </a:p>
        </p:txBody>
      </p:sp>
    </p:spTree>
    <p:extLst>
      <p:ext uri="{BB962C8B-B14F-4D97-AF65-F5344CB8AC3E}">
        <p14:creationId xmlns:p14="http://schemas.microsoft.com/office/powerpoint/2010/main" val="1854200458"/>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08783"/>
            <a:ext cx="9144000" cy="6186309"/>
          </a:xfrm>
          <a:prstGeom prst="rect">
            <a:avLst/>
          </a:prstGeom>
        </p:spPr>
        <p:txBody>
          <a:bodyPr wrap="square">
            <a:spAutoFit/>
          </a:bodyPr>
          <a:lstStyle/>
          <a:p>
            <a:pPr algn="just"/>
            <a:r>
              <a:rPr lang="ar-IQ" dirty="0" err="1"/>
              <a:t>ادراة</a:t>
            </a:r>
            <a:r>
              <a:rPr lang="ar-IQ" dirty="0"/>
              <a:t> رقابية</a:t>
            </a:r>
            <a:endParaRPr lang="en-US" dirty="0"/>
          </a:p>
          <a:p>
            <a:pPr algn="just"/>
            <a:r>
              <a:rPr lang="ar-IQ" dirty="0"/>
              <a:t>اي الاطلاع على عمل وسير جميع الانشطة الرياضية في جميع المؤسسات الرياضية والى اين وصلت مرحلة الاعداد </a:t>
            </a:r>
            <a:r>
              <a:rPr lang="ar-IQ" dirty="0" err="1"/>
              <a:t>بالاضافة</a:t>
            </a:r>
            <a:r>
              <a:rPr lang="ar-IQ" dirty="0"/>
              <a:t> الى متابعة اللاعبين انفسهم وتشجيعهم على ان يكونوا امناء مع انفسهم في سبيل انجاح وتحقيق الاهداف من خلال الادارة الناجحة للمؤسسة الرياضية.</a:t>
            </a:r>
            <a:endParaRPr lang="en-US" dirty="0"/>
          </a:p>
          <a:p>
            <a:pPr algn="just"/>
            <a:r>
              <a:rPr lang="ar-IQ" dirty="0"/>
              <a:t>اذ يقوم المدير بعد ان يتم الاداء المطلوب بقياس النتائج مع مرؤوسيه طبقاً للمعايير التي حددها سوياً عند وضع الخطة ويفحص معهم القوة والضعف في الاداء وكيفية تفادي المشكلات في المستقبل.</a:t>
            </a:r>
            <a:endParaRPr lang="en-US" dirty="0"/>
          </a:p>
          <a:p>
            <a:pPr algn="just"/>
            <a:r>
              <a:rPr lang="ar-IQ" dirty="0"/>
              <a:t>ويؤكد (</a:t>
            </a:r>
            <a:r>
              <a:rPr lang="ar-IQ" dirty="0" err="1"/>
              <a:t>دركر</a:t>
            </a:r>
            <a:r>
              <a:rPr lang="ar-IQ" dirty="0"/>
              <a:t>) ان الادارة </a:t>
            </a:r>
            <a:r>
              <a:rPr lang="ar-IQ" dirty="0" err="1"/>
              <a:t>بالاهداف</a:t>
            </a:r>
            <a:r>
              <a:rPr lang="ar-IQ" dirty="0"/>
              <a:t> عبارة عن اسلوب يعبر عن فلسفة ادارة ترتكز على الجانب الانساني 0دوافع الافراد او سلوكهم وادائهم) وتشمل الوظيفة الكلية </a:t>
            </a:r>
            <a:r>
              <a:rPr lang="ar-IQ" dirty="0" err="1"/>
              <a:t>للادارة</a:t>
            </a:r>
            <a:r>
              <a:rPr lang="ar-IQ" dirty="0"/>
              <a:t> ويمكن ان يطبقها كل المديرين على اختلاف وظائفهم ومستوياتهم التنظيمية.</a:t>
            </a:r>
            <a:endParaRPr lang="en-US" dirty="0"/>
          </a:p>
          <a:p>
            <a:pPr algn="just"/>
            <a:r>
              <a:rPr lang="ar-IQ" dirty="0"/>
              <a:t>ويفيد دعاة فلسفة (الادارة </a:t>
            </a:r>
            <a:r>
              <a:rPr lang="ar-IQ" dirty="0" err="1"/>
              <a:t>بالاهداف</a:t>
            </a:r>
            <a:r>
              <a:rPr lang="ar-IQ" dirty="0"/>
              <a:t>) بانها حركة خلفت الثورة العقلية التي احدثها تايلور في فلسفة الادارة العلمية وهي طريقة حديثة للتفكير والانخراط في العمل الجماعي.</a:t>
            </a:r>
            <a:endParaRPr lang="en-US" dirty="0"/>
          </a:p>
          <a:p>
            <a:pPr algn="just"/>
            <a:r>
              <a:rPr lang="ar-IQ" dirty="0"/>
              <a:t>ويعتقد (</a:t>
            </a:r>
            <a:r>
              <a:rPr lang="ar-IQ" dirty="0" err="1"/>
              <a:t>شيرود</a:t>
            </a:r>
            <a:r>
              <a:rPr lang="ar-IQ" dirty="0"/>
              <a:t>) ان الادارة </a:t>
            </a:r>
            <a:r>
              <a:rPr lang="ar-IQ" dirty="0" err="1"/>
              <a:t>بالاهداف</a:t>
            </a:r>
            <a:r>
              <a:rPr lang="ar-IQ" dirty="0"/>
              <a:t> هي محاولة من اجل تحقيق اهداف التنظيم من خلال زيادة التزام العاملين فيه ومشاركتهم الفعلية في نشاطاته.</a:t>
            </a:r>
            <a:endParaRPr lang="en-US" dirty="0"/>
          </a:p>
          <a:p>
            <a:pPr algn="just"/>
            <a:r>
              <a:rPr lang="ar-IQ" dirty="0"/>
              <a:t>مراحل الادارة </a:t>
            </a:r>
            <a:r>
              <a:rPr lang="ar-IQ" dirty="0" err="1"/>
              <a:t>بالاهداف</a:t>
            </a:r>
            <a:endParaRPr lang="en-US" dirty="0"/>
          </a:p>
          <a:p>
            <a:pPr algn="just"/>
            <a:r>
              <a:rPr lang="ar-IQ" dirty="0"/>
              <a:t>يجب ان يكون هناك برنامج مخطط ومدروس لتطبيق الادارة </a:t>
            </a:r>
            <a:r>
              <a:rPr lang="ar-IQ" dirty="0" err="1"/>
              <a:t>بالاهداف</a:t>
            </a:r>
            <a:r>
              <a:rPr lang="ar-IQ" dirty="0"/>
              <a:t> ويسير وفق خطوات متسلسلة وفيما يلي مقترح لهذه المراحل.</a:t>
            </a:r>
            <a:endParaRPr lang="en-US" dirty="0"/>
          </a:p>
          <a:p>
            <a:pPr algn="just"/>
            <a:r>
              <a:rPr lang="ar-IQ" dirty="0"/>
              <a:t>اولاً : مرحلة التقديم</a:t>
            </a:r>
            <a:endParaRPr lang="en-US" dirty="0"/>
          </a:p>
          <a:p>
            <a:pPr algn="just"/>
            <a:r>
              <a:rPr lang="ar-IQ" dirty="0"/>
              <a:t>تتصف هذه المرحلة بدرجة كبيرة من الاهمية اذ يتم فيها ارساء القواعد الاساسية للدارة </a:t>
            </a:r>
            <a:r>
              <a:rPr lang="ar-IQ" dirty="0" err="1"/>
              <a:t>بالاهداف</a:t>
            </a:r>
            <a:r>
              <a:rPr lang="ar-IQ" dirty="0"/>
              <a:t> وترويج مفهومها الصحيح النظري والعملي ومن ثم يتوقف عليها الفهم والاستيعاب الجيد </a:t>
            </a:r>
            <a:r>
              <a:rPr lang="ar-IQ" dirty="0" err="1"/>
              <a:t>للادارة</a:t>
            </a:r>
            <a:r>
              <a:rPr lang="ar-IQ" dirty="0"/>
              <a:t> </a:t>
            </a:r>
            <a:r>
              <a:rPr lang="ar-IQ" dirty="0" err="1"/>
              <a:t>بالاهداف</a:t>
            </a:r>
            <a:r>
              <a:rPr lang="ar-IQ" dirty="0"/>
              <a:t> وتسير هذه المرحلة في الخطوات التالي:</a:t>
            </a:r>
            <a:endParaRPr lang="en-US" dirty="0"/>
          </a:p>
          <a:p>
            <a:pPr algn="just"/>
            <a:r>
              <a:rPr lang="ar-IQ" dirty="0"/>
              <a:t>1- تأييد الادارة العليا: </a:t>
            </a:r>
            <a:endParaRPr lang="en-US" dirty="0"/>
          </a:p>
          <a:p>
            <a:pPr algn="just"/>
            <a:r>
              <a:rPr lang="ar-IQ" dirty="0"/>
              <a:t>وهو تأثير القيادة الرياضية في المؤسسة الرياضية والتمشي مع كل ما يضعه المسؤولين الرياضيين من انشطة لتحقيق الاهداف. تجد الادارة </a:t>
            </a:r>
            <a:r>
              <a:rPr lang="ar-IQ" dirty="0" err="1"/>
              <a:t>بالاهداف</a:t>
            </a:r>
            <a:r>
              <a:rPr lang="ar-IQ" dirty="0"/>
              <a:t> فرصة كبيرة في النجاح اذا كانت الادارة العليا تؤيدها وتشعر بأهميتها وتقديم لها الدعم اللازم. وتطلب من المديرين وذوي الوظائف القيادية بالجهاز تبنيها وتنفيذها.</a:t>
            </a:r>
          </a:p>
        </p:txBody>
      </p:sp>
    </p:spTree>
    <p:extLst>
      <p:ext uri="{BB962C8B-B14F-4D97-AF65-F5344CB8AC3E}">
        <p14:creationId xmlns:p14="http://schemas.microsoft.com/office/powerpoint/2010/main" val="10437837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6512" y="-27384"/>
            <a:ext cx="9144000" cy="6863417"/>
          </a:xfrm>
          <a:prstGeom prst="rect">
            <a:avLst/>
          </a:prstGeom>
        </p:spPr>
        <p:txBody>
          <a:bodyPr wrap="square">
            <a:spAutoFit/>
          </a:bodyPr>
          <a:lstStyle/>
          <a:p>
            <a:pPr algn="just"/>
            <a:r>
              <a:rPr lang="ar-IQ" sz="2000" dirty="0"/>
              <a:t>2- التعريف </a:t>
            </a:r>
            <a:r>
              <a:rPr lang="ar-IQ" sz="2000" dirty="0" err="1"/>
              <a:t>بالادارة</a:t>
            </a:r>
            <a:r>
              <a:rPr lang="ar-IQ" sz="2000" dirty="0"/>
              <a:t> </a:t>
            </a:r>
            <a:r>
              <a:rPr lang="ar-IQ" sz="2000" dirty="0" err="1"/>
              <a:t>بالاهداف</a:t>
            </a:r>
            <a:endParaRPr lang="en-US" sz="2000" dirty="0"/>
          </a:p>
          <a:p>
            <a:pPr algn="just"/>
            <a:r>
              <a:rPr lang="ar-IQ" sz="2000" dirty="0"/>
              <a:t>يتفاوت العاملون في المجال الرياضي في درجات معرفتهم </a:t>
            </a:r>
            <a:r>
              <a:rPr lang="ar-IQ" sz="2000" dirty="0" err="1"/>
              <a:t>بالادارة</a:t>
            </a:r>
            <a:r>
              <a:rPr lang="ar-IQ" sz="2000" dirty="0"/>
              <a:t> </a:t>
            </a:r>
            <a:r>
              <a:rPr lang="ar-IQ" sz="2000" dirty="0" err="1"/>
              <a:t>بالاهداف</a:t>
            </a:r>
            <a:r>
              <a:rPr lang="ar-IQ" sz="2000" dirty="0"/>
              <a:t> فربما طبقاً بعضهم او اشترك في تطبيقها من قبل في نفس الجهاز او جهة اخرى. وربما عرفها بعضهم ولكنه لم يطبقها. كذلك نجد فريقاً اخر قرأ كتاباً او مقالاً او بحثاً حولها. واخرون سمعوا عنها ولكن لم يطبقوها.</a:t>
            </a:r>
            <a:endParaRPr lang="en-US" sz="2000" dirty="0"/>
          </a:p>
          <a:p>
            <a:pPr algn="just"/>
            <a:r>
              <a:rPr lang="ar-IQ" sz="2000" dirty="0"/>
              <a:t>3- التدريب </a:t>
            </a:r>
            <a:endParaRPr lang="en-US" sz="2000" dirty="0"/>
          </a:p>
          <a:p>
            <a:pPr algn="just"/>
            <a:r>
              <a:rPr lang="ar-IQ" sz="2000" dirty="0"/>
              <a:t>تعني هذه الخطوة التدريب المنظم لجماعات الرياضيين، والرؤساء العاملين في الاندية الرياضية الذين يشتركون في تطبيق الادارة </a:t>
            </a:r>
            <a:r>
              <a:rPr lang="ar-IQ" sz="2000" dirty="0" err="1"/>
              <a:t>بالاهداف</a:t>
            </a:r>
            <a:r>
              <a:rPr lang="ar-IQ" sz="2000" dirty="0"/>
              <a:t> ولذلك توضع خطة تدريبية تبدأ بتحديد الاحتياج التدريبي لهؤلاء الرياضيين والرؤساء العاملين في المجال الرياضي وذلك عن طريق تحليل وظائفهم ومراكزهم وواجباتهم والبيئة التنظيمية في اداراتهم ودرجات طموحهم فمثلاً قد يحتاج بعض المديرين الى تعديل اتجاهات فيما يلزم مجموعة اخرى بعض المعلومات ونواحي المعرفة وبناء على ذلك يصمم البرنامج التدريبي الذي يجب ان يسدد هذه الاحتياجات اي يزود هؤلاء المديرين بالمعرفة او المهارات او الاتجاهات التي يتم تحديدها.</a:t>
            </a:r>
            <a:endParaRPr lang="en-US" sz="2000" dirty="0"/>
          </a:p>
          <a:p>
            <a:pPr algn="just"/>
            <a:r>
              <a:rPr lang="ar-IQ" sz="2000" dirty="0"/>
              <a:t>4- اهداف الجهاز والافراد </a:t>
            </a:r>
            <a:endParaRPr lang="en-US" sz="2000" dirty="0"/>
          </a:p>
          <a:p>
            <a:pPr algn="just"/>
            <a:r>
              <a:rPr lang="ar-IQ" sz="2000" dirty="0"/>
              <a:t>الخطوة من استعراض الاهداف والتعريف بها تسهم في ترجيح كثير من الاهداف ورؤية الربعة بينها ونواحي التوافق والتعارض وفهم علاقة الادارات والاحكام من زاوية الاهداف التي تسعى الى بلوغها كما تساعد المديرين والافراد على قبول الاهداف المختلفة وتدفعهم للتعاون في سبيل تحقيقها.</a:t>
            </a:r>
            <a:endParaRPr lang="en-US" sz="2000" dirty="0"/>
          </a:p>
          <a:p>
            <a:pPr algn="just"/>
            <a:r>
              <a:rPr lang="ar-IQ" sz="2000" dirty="0"/>
              <a:t>5- المنطق الصحيح</a:t>
            </a:r>
            <a:endParaRPr lang="en-US" sz="2000" dirty="0"/>
          </a:p>
          <a:p>
            <a:pPr algn="just"/>
            <a:r>
              <a:rPr lang="ar-IQ" sz="2000" dirty="0"/>
              <a:t>تسهم الخطوات الاربع السابقة في تكوين صورة صحيحة لدى الرياضيين والرؤساء والافراد على طبيعة الادارة </a:t>
            </a:r>
            <a:r>
              <a:rPr lang="ar-IQ" sz="2000" dirty="0" err="1"/>
              <a:t>بالاهداف</a:t>
            </a:r>
            <a:r>
              <a:rPr lang="ar-IQ" sz="2000" dirty="0"/>
              <a:t> واسسها، ومبادئها وخطواتها، وهنا يجب ان يبدأ الجميع من منطلق واحد صحيح.</a:t>
            </a:r>
            <a:endParaRPr lang="en-US" sz="2000" dirty="0"/>
          </a:p>
          <a:p>
            <a:pPr algn="just"/>
            <a:r>
              <a:rPr lang="ar-IQ" sz="2000" dirty="0"/>
              <a:t>ثانياً : مرحلة النمو والتعديل</a:t>
            </a:r>
            <a:endParaRPr lang="en-US" sz="2000" dirty="0"/>
          </a:p>
          <a:p>
            <a:pPr algn="just"/>
            <a:r>
              <a:rPr lang="ar-IQ" sz="2000" dirty="0"/>
              <a:t>وهي تقوم على نشأة الافراد رياضياً ومن ثم تعمل على تغيير سلوكهم وفق الخطوات التي تراها مناسبة كما انها تقوم على وضع الاساس السليم </a:t>
            </a:r>
            <a:r>
              <a:rPr lang="ar-IQ" sz="2000" dirty="0" err="1"/>
              <a:t>للادارة</a:t>
            </a:r>
            <a:r>
              <a:rPr lang="ar-IQ" sz="2000" dirty="0"/>
              <a:t> </a:t>
            </a:r>
            <a:r>
              <a:rPr lang="ar-IQ" sz="2000" dirty="0" err="1"/>
              <a:t>بالاهداف</a:t>
            </a:r>
            <a:r>
              <a:rPr lang="ar-IQ" sz="2000" dirty="0"/>
              <a:t> ولكن الى الان لم تبدأ التجربة العلمية وربما كانت الصورة في مخيلة كثير من المديرين حتى نهاية المرحلة الاولى او قبلها بقليل ورؤية مشجعة.</a:t>
            </a:r>
          </a:p>
        </p:txBody>
      </p:sp>
    </p:spTree>
    <p:extLst>
      <p:ext uri="{BB962C8B-B14F-4D97-AF65-F5344CB8AC3E}">
        <p14:creationId xmlns:p14="http://schemas.microsoft.com/office/powerpoint/2010/main" val="353013400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6512" y="116632"/>
            <a:ext cx="9144000" cy="6232475"/>
          </a:xfrm>
          <a:prstGeom prst="rect">
            <a:avLst/>
          </a:prstGeom>
        </p:spPr>
        <p:txBody>
          <a:bodyPr wrap="square">
            <a:spAutoFit/>
          </a:bodyPr>
          <a:lstStyle/>
          <a:p>
            <a:pPr algn="just"/>
            <a:r>
              <a:rPr lang="ar-IQ" sz="1900" dirty="0"/>
              <a:t>وربما تحمس لها كثيرون وتعجلوا بعدما سمعوا عن شرح تفصيلي لهذا الاسلوب (الجيد) وبيان لمزاياه والدور الذي يلعبه في تحضير الافراد وزيادة الانتاجية وقد يصاب هؤلاء </a:t>
            </a:r>
            <a:r>
              <a:rPr lang="ar-IQ" sz="1900" dirty="0" err="1"/>
              <a:t>باحباط</a:t>
            </a:r>
            <a:r>
              <a:rPr lang="ar-IQ" sz="1900" dirty="0"/>
              <a:t> قليل او كثير في بداية المرحلة الثانية اذا لم يجددوا نتائج حاضرة او علاجاً سريعاً لما قد يكون هناك من مشكلات.</a:t>
            </a:r>
            <a:endParaRPr lang="en-US" sz="1900" dirty="0"/>
          </a:p>
          <a:p>
            <a:pPr algn="just"/>
            <a:r>
              <a:rPr lang="ar-IQ" sz="1900" dirty="0"/>
              <a:t>وحتى يبدأ التنفيذ بالدرجة الواجبة من الموضوعية وتمر مرحلة التنفيذ او النمو او التعديل بالخطوات التالي:</a:t>
            </a:r>
            <a:endParaRPr lang="en-US" sz="1900" dirty="0"/>
          </a:p>
          <a:p>
            <a:pPr algn="just"/>
            <a:r>
              <a:rPr lang="ar-IQ" sz="1900" dirty="0"/>
              <a:t>1- الالتزام ان وجود الالتزام الذاتي عند الرياضيين بتطبيق الادارة </a:t>
            </a:r>
            <a:r>
              <a:rPr lang="ar-IQ" sz="1900" dirty="0" err="1"/>
              <a:t>بالاهداف</a:t>
            </a:r>
            <a:r>
              <a:rPr lang="ar-IQ" sz="1900" dirty="0"/>
              <a:t> والرغبة في بذل المجهودات المطلوبة فيها </a:t>
            </a:r>
            <a:r>
              <a:rPr lang="ar-IQ" sz="1900" dirty="0" err="1"/>
              <a:t>باخلاص</a:t>
            </a:r>
            <a:r>
              <a:rPr lang="ar-IQ" sz="1900" dirty="0"/>
              <a:t> ربما يساعد الادارة </a:t>
            </a:r>
            <a:r>
              <a:rPr lang="ar-IQ" sz="1900" dirty="0" err="1"/>
              <a:t>بالاهداف</a:t>
            </a:r>
            <a:r>
              <a:rPr lang="ar-IQ" sz="1900" dirty="0"/>
              <a:t> على ان تنتقل من خطوة ومرحلة الى اخرى في سهولة ويسر فتزيد احتمالات نجاحها ومما يساعد على تكون وجهة النظر الايجابية عند الرياضيين هو الفهم الصحيح </a:t>
            </a:r>
            <a:r>
              <a:rPr lang="ar-IQ" sz="1900" dirty="0" err="1"/>
              <a:t>للادارة</a:t>
            </a:r>
            <a:r>
              <a:rPr lang="ar-IQ" sz="1900" dirty="0"/>
              <a:t> </a:t>
            </a:r>
            <a:r>
              <a:rPr lang="ar-IQ" sz="1900" dirty="0" err="1"/>
              <a:t>بالاهداف</a:t>
            </a:r>
            <a:r>
              <a:rPr lang="ar-IQ" sz="1900" dirty="0"/>
              <a:t>.</a:t>
            </a:r>
            <a:endParaRPr lang="en-US" sz="1900" dirty="0"/>
          </a:p>
          <a:p>
            <a:pPr algn="just"/>
            <a:r>
              <a:rPr lang="ar-IQ" sz="1900" dirty="0"/>
              <a:t>2- التصميم الجيد: وهو وضع برنامج مخطط ومدرك </a:t>
            </a:r>
            <a:r>
              <a:rPr lang="ar-IQ" sz="1900" dirty="0" err="1"/>
              <a:t>للادارة</a:t>
            </a:r>
            <a:r>
              <a:rPr lang="ar-IQ" sz="1900" dirty="0"/>
              <a:t> </a:t>
            </a:r>
            <a:r>
              <a:rPr lang="ar-IQ" sz="1900" dirty="0" err="1"/>
              <a:t>بالاهداف</a:t>
            </a:r>
            <a:r>
              <a:rPr lang="ar-IQ" sz="1900" dirty="0"/>
              <a:t> وهو مرهون بتبني النظرة العضوية وهي تبني ان الادارة </a:t>
            </a:r>
            <a:r>
              <a:rPr lang="ar-IQ" sz="1900" dirty="0" err="1"/>
              <a:t>بالاهداف</a:t>
            </a:r>
            <a:r>
              <a:rPr lang="ar-IQ" sz="1900" dirty="0"/>
              <a:t> يجب ان تصمم خصيصاً للجهاز الذي سيطبقها. او للمؤسسة الرياضية التي ستطبقها، وهو استشارة خبيرة رياضي له باع طويل في تحقيق النتائج الرياضي.</a:t>
            </a:r>
            <a:endParaRPr lang="en-US" sz="1900" dirty="0"/>
          </a:p>
          <a:p>
            <a:pPr algn="just"/>
            <a:r>
              <a:rPr lang="ar-IQ" sz="1900" dirty="0"/>
              <a:t>3- مستشار الادارة </a:t>
            </a:r>
            <a:r>
              <a:rPr lang="ar-IQ" sz="1900" dirty="0" err="1"/>
              <a:t>بالاهداف</a:t>
            </a:r>
            <a:r>
              <a:rPr lang="ar-IQ" sz="1900" dirty="0"/>
              <a:t>: او هو الاستعانة بخبير </a:t>
            </a:r>
            <a:r>
              <a:rPr lang="ar-IQ" sz="1900" dirty="0" err="1"/>
              <a:t>بالادارة</a:t>
            </a:r>
            <a:r>
              <a:rPr lang="ar-IQ" sz="1900" dirty="0"/>
              <a:t> </a:t>
            </a:r>
            <a:r>
              <a:rPr lang="ar-IQ" sz="1900" dirty="0" err="1"/>
              <a:t>بالاهداف</a:t>
            </a:r>
            <a:r>
              <a:rPr lang="ar-IQ" sz="1900" dirty="0"/>
              <a:t> ليقوم بدراسة الجهاز وتحليل كفاءة البيانات المتعلقة بخصائص وامكاناته وظروفه البيئية، ثم يشترك مع الاطراف المعنية في وضع البرنامج الملائم </a:t>
            </a:r>
            <a:r>
              <a:rPr lang="ar-IQ" sz="1900" dirty="0" err="1"/>
              <a:t>للادارة</a:t>
            </a:r>
            <a:r>
              <a:rPr lang="ar-IQ" sz="1900" dirty="0"/>
              <a:t> </a:t>
            </a:r>
            <a:r>
              <a:rPr lang="ar-IQ" sz="1900" dirty="0" err="1"/>
              <a:t>بالاهداف</a:t>
            </a:r>
            <a:r>
              <a:rPr lang="ar-IQ" sz="1900" dirty="0"/>
              <a:t>.</a:t>
            </a:r>
            <a:endParaRPr lang="en-US" sz="1900" dirty="0"/>
          </a:p>
          <a:p>
            <a:pPr algn="just"/>
            <a:r>
              <a:rPr lang="ar-IQ" sz="1900" dirty="0"/>
              <a:t>4- تطبيق الادارة </a:t>
            </a:r>
            <a:r>
              <a:rPr lang="ar-IQ" sz="1900" dirty="0" err="1"/>
              <a:t>بالاهداف</a:t>
            </a:r>
            <a:r>
              <a:rPr lang="ar-IQ" sz="1900" dirty="0"/>
              <a:t>: اي المقصود ما هي الاهداف والنتائج التي يطمح اليها النادي او الفريق وما هي المبادئ والافكار التي سيقدمها لتطبيق الادارة </a:t>
            </a:r>
            <a:r>
              <a:rPr lang="ar-IQ" sz="1900" dirty="0" err="1"/>
              <a:t>بالاهداف</a:t>
            </a:r>
            <a:r>
              <a:rPr lang="ar-IQ" sz="1900" dirty="0"/>
              <a:t> اي بمعنى اخر ان يقدم المدير تصوره المبدئي عن الاهداف ومجالات النتائج الرئيسية ومعايير قياس النتائج وطريق تحقيق الاهداف والمشكلات المتوقعة ثم يناقش هذا التصور مع رئيسة المباشر حتى يتفقا ويتوصلا الى ورقة عمل.</a:t>
            </a:r>
            <a:endParaRPr lang="en-US" sz="1900" dirty="0"/>
          </a:p>
          <a:p>
            <a:pPr algn="just"/>
            <a:r>
              <a:rPr lang="ar-IQ" sz="1900" dirty="0"/>
              <a:t>5- علاج مشكلات التطبيق: المقصود بها المعوقات التي تواجه الافراد الرياضيين والاندية حيث تواجه الادارة عادة مجموعة من المشكلات تتصدى لعلاجها وربما تصبح هذه المشكلات اكثر عدداً او  نوعاً عندما تطبق الادارة اسلوباً جديداً، ويجب ان نشير الى ان هذه المشكلات لا توجد بالضرورة في كل الاحوال او توجد مجتمعة او تحدث دفعة واحدة. وانما تعتبر عينة لما يمكن ان تواجه الادارة </a:t>
            </a:r>
            <a:r>
              <a:rPr lang="ar-IQ" sz="1900" dirty="0" err="1"/>
              <a:t>بالاهداف</a:t>
            </a:r>
            <a:r>
              <a:rPr lang="ar-IQ" sz="1900" dirty="0"/>
              <a:t> عند التنفيذ الفعلي او الاحتكاك بالواقع العملي.</a:t>
            </a:r>
          </a:p>
        </p:txBody>
      </p:sp>
    </p:spTree>
    <p:extLst>
      <p:ext uri="{BB962C8B-B14F-4D97-AF65-F5344CB8AC3E}">
        <p14:creationId xmlns:p14="http://schemas.microsoft.com/office/powerpoint/2010/main" val="12538170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1569"/>
            <a:ext cx="9144000" cy="6824945"/>
          </a:xfrm>
          <a:prstGeom prst="rect">
            <a:avLst/>
          </a:prstGeom>
        </p:spPr>
        <p:txBody>
          <a:bodyPr wrap="square">
            <a:spAutoFit/>
          </a:bodyPr>
          <a:lstStyle/>
          <a:p>
            <a:pPr algn="just"/>
            <a:r>
              <a:rPr lang="ar-IQ" dirty="0"/>
              <a:t>6- المراجع الدورية اي الاطلاع على كل ما هو جديد في مجال الرياضة وجوانبها حيث لابد ان يقوم الجهاز بمتابعة تنفيذ الادارة </a:t>
            </a:r>
            <a:r>
              <a:rPr lang="ar-IQ" dirty="0" err="1"/>
              <a:t>بالاهداف</a:t>
            </a:r>
            <a:r>
              <a:rPr lang="ar-IQ" dirty="0"/>
              <a:t> ويطلع على الانجازات التي تحققت والصعوبات التي استجدت والحلول التي اتخذت وفعالية هذه الحلول في التغلب على المصاعب.</a:t>
            </a:r>
            <a:endParaRPr lang="en-US" dirty="0"/>
          </a:p>
          <a:p>
            <a:pPr algn="just"/>
            <a:r>
              <a:rPr lang="ar-IQ" dirty="0"/>
              <a:t>ثالثاً: مرحلة النضوج</a:t>
            </a:r>
            <a:endParaRPr lang="en-US" dirty="0"/>
          </a:p>
          <a:p>
            <a:pPr algn="just"/>
            <a:r>
              <a:rPr lang="ar-IQ" dirty="0"/>
              <a:t>وهي مرحلة تحقيق الانجاز والوصول </a:t>
            </a:r>
            <a:r>
              <a:rPr lang="ar-IQ" dirty="0" err="1"/>
              <a:t>للاهداف</a:t>
            </a:r>
            <a:r>
              <a:rPr lang="ar-IQ" dirty="0"/>
              <a:t> وذلك عن طريق ادارة رياضية واعية ومناسبة.</a:t>
            </a:r>
            <a:endParaRPr lang="en-US" dirty="0"/>
          </a:p>
          <a:p>
            <a:pPr algn="just"/>
            <a:r>
              <a:rPr lang="ar-IQ" dirty="0"/>
              <a:t>اذا اثبتت الادارة </a:t>
            </a:r>
            <a:r>
              <a:rPr lang="ar-IQ" dirty="0" err="1"/>
              <a:t>بالاهداف</a:t>
            </a:r>
            <a:r>
              <a:rPr lang="ar-IQ" dirty="0"/>
              <a:t> نجاحها او التوصل الى الطرق السليمة لعلاجها وبدأت تنتقل من خطوة في سهولة ويسر وانتشر مفهومها الصحيح عند المعنيين (رؤساء ومرؤوسين) فإنها بذلك تكون قد دخلت مرحلة الاستقرار والنضوج فتبدأ نتائجها الايجابية في الظهور ويعتاد الجهاز حتى تصبح الاسلوب اليومي للدارة وتمارسه في وظائفها التخطيطية والتنظيمية والقيادية والرقابية.</a:t>
            </a:r>
            <a:endParaRPr lang="en-US" dirty="0"/>
          </a:p>
          <a:p>
            <a:pPr algn="just"/>
            <a:r>
              <a:rPr lang="ar-IQ" dirty="0"/>
              <a:t>السمات الرئيسية </a:t>
            </a:r>
            <a:r>
              <a:rPr lang="ar-IQ" dirty="0" err="1"/>
              <a:t>للادارة</a:t>
            </a:r>
            <a:r>
              <a:rPr lang="ar-IQ" dirty="0"/>
              <a:t> </a:t>
            </a:r>
            <a:r>
              <a:rPr lang="ar-IQ" dirty="0" err="1"/>
              <a:t>بالاهداف</a:t>
            </a:r>
            <a:r>
              <a:rPr lang="ar-IQ" dirty="0"/>
              <a:t> </a:t>
            </a:r>
            <a:endParaRPr lang="en-US" dirty="0"/>
          </a:p>
          <a:p>
            <a:pPr algn="just"/>
            <a:r>
              <a:rPr lang="ar-IQ" dirty="0"/>
              <a:t>ان الادارة </a:t>
            </a:r>
            <a:r>
              <a:rPr lang="ar-IQ" dirty="0" err="1"/>
              <a:t>بالاهداف</a:t>
            </a:r>
            <a:r>
              <a:rPr lang="ar-IQ" dirty="0"/>
              <a:t> والنتائج من خلال وضع اهاف للمناصب الادارية توضع مشاركة بين المرؤوسين والرؤساء بحيث تترابط بعضها ببعض رأسياً وافقياً وبحيث تكون اساساً </a:t>
            </a:r>
            <a:r>
              <a:rPr lang="ar-IQ" dirty="0" err="1"/>
              <a:t>لاي</a:t>
            </a:r>
            <a:r>
              <a:rPr lang="ar-IQ" dirty="0"/>
              <a:t> تحسينات في الهيكل التنظيمي والسلطات والعلقات ونظم </a:t>
            </a:r>
            <a:r>
              <a:rPr lang="ar-IQ" dirty="0" err="1"/>
              <a:t>المكافات</a:t>
            </a:r>
            <a:r>
              <a:rPr lang="ar-IQ" dirty="0"/>
              <a:t> والترقيات وتقييم الاداء.</a:t>
            </a:r>
            <a:endParaRPr lang="en-US" dirty="0"/>
          </a:p>
          <a:p>
            <a:pPr algn="just"/>
            <a:r>
              <a:rPr lang="ar-IQ" dirty="0"/>
              <a:t>وعلى ذل فأن السمات الرئيسية </a:t>
            </a:r>
            <a:r>
              <a:rPr lang="ar-IQ" dirty="0" err="1"/>
              <a:t>للادارة</a:t>
            </a:r>
            <a:r>
              <a:rPr lang="ar-IQ" dirty="0"/>
              <a:t> </a:t>
            </a:r>
            <a:r>
              <a:rPr lang="ar-IQ" dirty="0" err="1"/>
              <a:t>بالاهداف</a:t>
            </a:r>
            <a:r>
              <a:rPr lang="ar-IQ" dirty="0"/>
              <a:t> هي:</a:t>
            </a:r>
            <a:endParaRPr lang="en-US" dirty="0"/>
          </a:p>
          <a:p>
            <a:pPr algn="just"/>
            <a:r>
              <a:rPr lang="ar-IQ" dirty="0"/>
              <a:t>يتم ذلك عن طريق تقسيم العمل بين الموظفين مثل اللجنة الرياضية واللجنة الثقافية... الخ حيث يقوم افراد كل لجنة بتحديد الهدف والعمل على تحقيقه. حيث ان وضع الاهداف مع </a:t>
            </a:r>
            <a:r>
              <a:rPr lang="ar-IQ" dirty="0" err="1"/>
              <a:t>مرؤسيه</a:t>
            </a:r>
            <a:r>
              <a:rPr lang="ar-IQ" dirty="0"/>
              <a:t> طبقاً للمعايير التي حددها سوياً عند وضع الخطة ويفحص معهم القوة والضعف في الاداء وكيفية تفادي المشكلات في المستقبل. طلب اداري هو اساس نظام الادارة </a:t>
            </a:r>
            <a:r>
              <a:rPr lang="ar-IQ" dirty="0" err="1"/>
              <a:t>بالاهداف</a:t>
            </a:r>
            <a:r>
              <a:rPr lang="ar-IQ" dirty="0"/>
              <a:t> والنتائج وهو الذي يميز عن اي نظام اخر </a:t>
            </a:r>
            <a:r>
              <a:rPr lang="ar-IQ" dirty="0" err="1"/>
              <a:t>للادارة</a:t>
            </a:r>
            <a:r>
              <a:rPr lang="ar-IQ" dirty="0"/>
              <a:t> ان نظم الادارة الاخرى تهتم بوضع اهداف ولكنها اهداف على مستوى الشركة او الوزارة  وربما على مستوى اقسام. ان كل منصب اداري ضروري على الخريطة لاب وان توضع اه اهداف فاذا لم تكن له اهداف فمعنى ذلك ان هذا المنصب الاداري غير مهم او غير ضروري.</a:t>
            </a:r>
            <a:endParaRPr lang="en-US" dirty="0"/>
          </a:p>
          <a:p>
            <a:pPr algn="just"/>
            <a:r>
              <a:rPr lang="ar-IQ" dirty="0"/>
              <a:t>ثانياً – اشتراك المرؤوسين والرؤساء في وضع اهداف المناصب الادارية</a:t>
            </a:r>
            <a:endParaRPr lang="en-US" dirty="0"/>
          </a:p>
          <a:p>
            <a:pPr algn="just"/>
            <a:r>
              <a:rPr lang="ar-IQ" dirty="0"/>
              <a:t>ان اشتراك المرؤوسين والرؤساء في وضع الاهداف شرط من شروط الادارة </a:t>
            </a:r>
            <a:r>
              <a:rPr lang="ar-IQ" dirty="0" err="1"/>
              <a:t>بالاهداف</a:t>
            </a:r>
            <a:r>
              <a:rPr lang="ar-IQ" dirty="0"/>
              <a:t> والنتائج حيث ان اشتراك المرؤوسين في وضع الاهداف مبني على نظرية ان الفرد اذا اشترك اشتراكاً حقيقياً في وضع هدف معين فأن (شد اعصاب داخلية) ينمو لديه يحفزه لتحقيقه.</a:t>
            </a:r>
          </a:p>
        </p:txBody>
      </p:sp>
    </p:spTree>
    <p:extLst>
      <p:ext uri="{BB962C8B-B14F-4D97-AF65-F5344CB8AC3E}">
        <p14:creationId xmlns:p14="http://schemas.microsoft.com/office/powerpoint/2010/main" val="31424849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6814"/>
            <a:ext cx="9144000" cy="6463308"/>
          </a:xfrm>
          <a:prstGeom prst="rect">
            <a:avLst/>
          </a:prstGeom>
        </p:spPr>
        <p:txBody>
          <a:bodyPr wrap="square">
            <a:spAutoFit/>
          </a:bodyPr>
          <a:lstStyle/>
          <a:p>
            <a:pPr algn="just"/>
            <a:r>
              <a:rPr lang="ar-IQ" dirty="0"/>
              <a:t>ان الاشتراك الحقيقي للمرؤوسين لا يمكن ان يتحقق الا اذا اعتقد الرئيس ان وظيفته ليست رئيساً، صاحب سلطة الامر (والناس تطبع) ولكنه مستشار يعلم مرؤوسيه فهو مستعد ان يقدم المعلومات والبيانات لمرؤوسيه ليجعلهم هم يقررون وطبيعي ان الاشتراك الحقيقي للمرؤوسين في وضع الاهداف يتطلب من الرئيس ان ينصت بفهم واستيعاب  لمشكلاتهم والعقبات التي يمكن ان يصادفوها والتحسينات المطلوبة.</a:t>
            </a:r>
            <a:endParaRPr lang="en-US" dirty="0"/>
          </a:p>
          <a:p>
            <a:pPr algn="just"/>
            <a:r>
              <a:rPr lang="ar-IQ" dirty="0"/>
              <a:t>ثالثاً – ترابط الاهداف بعضها ببعض رأسياً وافقياً</a:t>
            </a:r>
            <a:endParaRPr lang="en-US" dirty="0"/>
          </a:p>
          <a:p>
            <a:pPr algn="just"/>
            <a:r>
              <a:rPr lang="ar-IQ" dirty="0"/>
              <a:t>ان من الضروري ربط اهداف المناصب بالموازنة التخطيطية بينما نجد ان الموازنة عبارة عن موازنات فرعية </a:t>
            </a:r>
            <a:r>
              <a:rPr lang="ar-IQ" dirty="0" err="1"/>
              <a:t>لادارات</a:t>
            </a:r>
            <a:r>
              <a:rPr lang="ar-IQ" dirty="0"/>
              <a:t> الانشطة المختلفة – رياضية – ثقافية – اجتماعية. الا انها لا توضح دور مختلف المناصب الادارية وبالتالي يصبح من الضروري لزيادة فاعلية الموازنات التخطيطية من جهة وزيادة اهداف المناصب ربط المناصب بالموازنات التخطيطية.</a:t>
            </a:r>
            <a:endParaRPr lang="en-US" dirty="0"/>
          </a:p>
          <a:p>
            <a:pPr algn="just"/>
            <a:r>
              <a:rPr lang="ar-IQ" dirty="0"/>
              <a:t>رابعاً – اهداف المناصب الادارية (النتائج المتوقعة)</a:t>
            </a:r>
            <a:endParaRPr lang="en-US" dirty="0"/>
          </a:p>
          <a:p>
            <a:pPr algn="just"/>
            <a:r>
              <a:rPr lang="ar-IQ" dirty="0"/>
              <a:t>اساس اي تحسينات في الادارة. ان الادارة </a:t>
            </a:r>
            <a:r>
              <a:rPr lang="ar-IQ" dirty="0" err="1"/>
              <a:t>بالاهداف</a:t>
            </a:r>
            <a:r>
              <a:rPr lang="ar-IQ" dirty="0"/>
              <a:t> والنتائج بتركيزها على اهداف المناصب الادارية باعتبارها النتائج المتوقعة يجعل منطق اي تحسينات مستمداً من تلك الاهداف، فتغيرات الهيكل التنظيمي وتغيرات السلطات والعلاقات لا يمكن ان تتم في فراغ او بناء على متطلبات جاذبية وانما يجب ان تستمد منطقها من الاهداف، فليس من المنطقي ان تلزم اي مدير بتحقيق اهداف دون ان تهيئ له الظروف الملائمة.</a:t>
            </a:r>
            <a:endParaRPr lang="en-US" dirty="0"/>
          </a:p>
          <a:p>
            <a:pPr algn="just"/>
            <a:r>
              <a:rPr lang="ar-IQ" dirty="0"/>
              <a:t>وفي غياب الاهداف كشيء حاكم </a:t>
            </a:r>
            <a:r>
              <a:rPr lang="ar-IQ" dirty="0" err="1"/>
              <a:t>لاي</a:t>
            </a:r>
            <a:r>
              <a:rPr lang="ar-IQ" dirty="0"/>
              <a:t> تغير تنظيمي او في النظم يصبح من الصعب الحكم على صواب او خطأ اي تصرف.</a:t>
            </a:r>
            <a:endParaRPr lang="en-US" dirty="0"/>
          </a:p>
          <a:p>
            <a:pPr algn="just"/>
            <a:r>
              <a:rPr lang="ar-IQ" dirty="0"/>
              <a:t>خامساً: نتائج المناصب الادارية اساس الرقابة الذاتية وتقييم الاداء</a:t>
            </a:r>
            <a:endParaRPr lang="en-US" dirty="0"/>
          </a:p>
          <a:p>
            <a:pPr algn="just"/>
            <a:r>
              <a:rPr lang="ar-IQ" dirty="0"/>
              <a:t>ان ربط الترقيات والمكافآت وتحقيق الاهداف (بالنتائج) على مستوى كل منصب يصبح ذا قوة تحضيرية كبرى اما اذا تم النظر ال الاهداف على انها وسيلة لتوقيع الجزاء فقط فغن التحضير هنا يكون سلبياً وتكون النتيجة مخيبة </a:t>
            </a:r>
            <a:r>
              <a:rPr lang="ar-IQ" dirty="0" err="1"/>
              <a:t>للأمال</a:t>
            </a:r>
            <a:r>
              <a:rPr lang="ar-IQ" dirty="0"/>
              <a:t> في الاجل الطويل حتى ولو نجح في الاجل القصير. اما معنى الادارة </a:t>
            </a:r>
            <a:r>
              <a:rPr lang="ar-IQ" dirty="0" err="1"/>
              <a:t>بالاهداف</a:t>
            </a:r>
            <a:r>
              <a:rPr lang="ar-IQ" dirty="0"/>
              <a:t> والنتائج (عملياً) هو نظام ديناميكي متحرك ليس مرتبطاً بسلطات ثابتة ولا علاقات جامدة او تقارير ولوائح جامدة او نظم مكافآت او ترقيات تقليدية.</a:t>
            </a:r>
            <a:endParaRPr lang="en-US" dirty="0"/>
          </a:p>
          <a:p>
            <a:pPr algn="just"/>
            <a:r>
              <a:rPr lang="ar-IQ" dirty="0"/>
              <a:t>مقومات نجاح الادارة </a:t>
            </a:r>
            <a:r>
              <a:rPr lang="ar-IQ" dirty="0" err="1"/>
              <a:t>بالاهداف</a:t>
            </a:r>
            <a:endParaRPr lang="en-US" dirty="0"/>
          </a:p>
          <a:p>
            <a:pPr algn="just"/>
            <a:r>
              <a:rPr lang="ar-IQ" dirty="0"/>
              <a:t>ان جوهر عملية الادارة </a:t>
            </a:r>
            <a:r>
              <a:rPr lang="ar-IQ" dirty="0" err="1"/>
              <a:t>بالاهداف</a:t>
            </a:r>
            <a:r>
              <a:rPr lang="ar-IQ" dirty="0"/>
              <a:t> وضع الاهداف المطلوبة تحقيقها وما </a:t>
            </a:r>
            <a:r>
              <a:rPr lang="ar-IQ" dirty="0" err="1"/>
              <a:t>يتطلبه</a:t>
            </a:r>
            <a:r>
              <a:rPr lang="ar-IQ" dirty="0"/>
              <a:t> ذلك من معرفة انواع الاهداف ووضع مقاييس للنتائج واخيراً وضع اهداف للمناصب الادارية بحيث تكون الاهداف في كافة المستويات التنظيمية مناسبة وفي نفس الوقت مترابطة مع بعضها البعض.</a:t>
            </a:r>
          </a:p>
        </p:txBody>
      </p:sp>
    </p:spTree>
    <p:extLst>
      <p:ext uri="{BB962C8B-B14F-4D97-AF65-F5344CB8AC3E}">
        <p14:creationId xmlns:p14="http://schemas.microsoft.com/office/powerpoint/2010/main" val="363340892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44624"/>
            <a:ext cx="9144000" cy="6355586"/>
          </a:xfrm>
          <a:prstGeom prst="rect">
            <a:avLst/>
          </a:prstGeom>
        </p:spPr>
        <p:txBody>
          <a:bodyPr wrap="square">
            <a:spAutoFit/>
          </a:bodyPr>
          <a:lstStyle/>
          <a:p>
            <a:pPr algn="just"/>
            <a:r>
              <a:rPr lang="ar-IQ" sz="1850" dirty="0"/>
              <a:t>فنجاح عملية الادارة </a:t>
            </a:r>
            <a:r>
              <a:rPr lang="ar-IQ" sz="1850" dirty="0" err="1"/>
              <a:t>بالاهداف</a:t>
            </a:r>
            <a:r>
              <a:rPr lang="ar-IQ" sz="1850" dirty="0"/>
              <a:t> يعتمد على قدرة القائد ومهارته في وضع الاهداف المرسومة. كما يتطلب ان تكون الاهداف محددة وواضحة وان باستطاعة الافراد تحقيقها وأن تكون مشوقة وجذابة. وتتطلب عملية وضع الاهداف ان يوضح لكل منصب اداري انواع الاهداف المتوقعة في هذا المنصب بحيث تكون الاهداف قابلة للقياس ومحددة بزمن معين.</a:t>
            </a:r>
            <a:endParaRPr lang="en-US" sz="1850" dirty="0"/>
          </a:p>
          <a:p>
            <a:pPr algn="just"/>
            <a:r>
              <a:rPr lang="ar-IQ" sz="1850" dirty="0"/>
              <a:t>وهذا يعتمد نجاح الادارة </a:t>
            </a:r>
            <a:r>
              <a:rPr lang="ar-IQ" sz="1850" dirty="0" err="1"/>
              <a:t>بالاهداف</a:t>
            </a:r>
            <a:r>
              <a:rPr lang="ar-IQ" sz="1850" dirty="0"/>
              <a:t> على اشتراك القائد والمرؤوسين معاً في وضع اهداف المناصب الادارية كما ان اشتراك المرؤوسين، في وضع الاهداف يجعلهم اكثر ارتباطاً بالتنظيم واكثر التزاماً بالهدف الكلي.</a:t>
            </a:r>
            <a:endParaRPr lang="en-US" sz="1850" dirty="0"/>
          </a:p>
          <a:p>
            <a:pPr algn="just"/>
            <a:r>
              <a:rPr lang="ar-IQ" sz="1850" dirty="0" err="1"/>
              <a:t>بالاضافة</a:t>
            </a:r>
            <a:r>
              <a:rPr lang="ar-IQ" sz="1850" dirty="0"/>
              <a:t> الى ما سبق يعتمد نجاح الادارة </a:t>
            </a:r>
            <a:r>
              <a:rPr lang="ar-IQ" sz="1850" dirty="0" err="1"/>
              <a:t>بالاهداف</a:t>
            </a:r>
            <a:r>
              <a:rPr lang="ar-IQ" sz="1850" dirty="0"/>
              <a:t> على قدرة القائد على التمييز بين الاهداف الهامة والاهداف الاقل اهمية كما تتطلب الادارة </a:t>
            </a:r>
            <a:r>
              <a:rPr lang="ar-IQ" sz="1850" dirty="0" err="1"/>
              <a:t>بالاهداف</a:t>
            </a:r>
            <a:r>
              <a:rPr lang="ar-IQ" sz="1850" dirty="0"/>
              <a:t> التكامل والتوافق بين نظام الادارة </a:t>
            </a:r>
            <a:r>
              <a:rPr lang="ar-IQ" sz="1850" dirty="0" err="1"/>
              <a:t>بالاهداف</a:t>
            </a:r>
            <a:r>
              <a:rPr lang="ar-IQ" sz="1850" dirty="0"/>
              <a:t> وبين النظم الادارية الاخرى ذلك لأن عدم وجود مثل هذا التكامل يجعل نظام الادارة </a:t>
            </a:r>
            <a:r>
              <a:rPr lang="ar-IQ" sz="1850" dirty="0" err="1"/>
              <a:t>بالاهداف</a:t>
            </a:r>
            <a:r>
              <a:rPr lang="ar-IQ" sz="1850" dirty="0"/>
              <a:t> مصدر للصراع.</a:t>
            </a:r>
            <a:endParaRPr lang="en-US" sz="1850" dirty="0"/>
          </a:p>
          <a:p>
            <a:pPr algn="just"/>
            <a:r>
              <a:rPr lang="ar-IQ" sz="1850" dirty="0"/>
              <a:t>وتعتبر الادارة </a:t>
            </a:r>
            <a:r>
              <a:rPr lang="ar-IQ" sz="1850" dirty="0" err="1"/>
              <a:t>بالاهداف</a:t>
            </a:r>
            <a:r>
              <a:rPr lang="ar-IQ" sz="1850" dirty="0"/>
              <a:t> ادارة من خلال اهداف وضعت مشاركة بين المرؤوسين والرؤساء بحيث تترابط ببعضها البعض وبحيث تكون اساساً </a:t>
            </a:r>
            <a:r>
              <a:rPr lang="ar-IQ" sz="1850" dirty="0" err="1"/>
              <a:t>لاي</a:t>
            </a:r>
            <a:r>
              <a:rPr lang="ar-IQ" sz="1850" dirty="0"/>
              <a:t> تحسين في عملية التخطيط والرقابة وزيادة ورفع الروح المعنوية وابداع في الاداء.</a:t>
            </a:r>
            <a:endParaRPr lang="en-US" sz="1850" dirty="0"/>
          </a:p>
          <a:p>
            <a:pPr algn="just"/>
            <a:r>
              <a:rPr lang="ar-IQ" sz="1850" dirty="0"/>
              <a:t>ويكون المعيار والمحك في اسلوب الادارة </a:t>
            </a:r>
            <a:r>
              <a:rPr lang="ar-IQ" sz="1850" dirty="0" err="1"/>
              <a:t>بالاهداف</a:t>
            </a:r>
            <a:r>
              <a:rPr lang="ar-IQ" sz="1850" dirty="0"/>
              <a:t> هو مدى تنفيذ هذه الاهداف فالثواب والعقاب فيه مرهون فيه مدى تحقيق النتائج المتفق عليها فهو نظام متحرك ليس مرتبطاً بسلطات ثابتة ولا علاقات جامدة او لوائح عقيمة. او نظم ترقيات او مكافآت تقليدية فهو اسلوب يدفع الى الابتكار والخلق ولا يتعامل مع الانسان على انه جماد.</a:t>
            </a:r>
            <a:endParaRPr lang="en-US" sz="1850" dirty="0"/>
          </a:p>
          <a:p>
            <a:pPr algn="just"/>
            <a:r>
              <a:rPr lang="ar-IQ" sz="1850" dirty="0"/>
              <a:t>وبالتالي فإن الادارة </a:t>
            </a:r>
            <a:r>
              <a:rPr lang="ar-IQ" sz="1850" dirty="0" err="1"/>
              <a:t>بالاهداف</a:t>
            </a:r>
            <a:r>
              <a:rPr lang="ar-IQ" sz="1850" dirty="0"/>
              <a:t> هي ثورة بيضاء على ما سبقها من اساليب فيه تحول جاد لحضارة جديدة، حضارة يسودها روح الفريق، والتربية الرياضية تدعو إلى روح الفريق الواحد لتحقيق هدفها السامي وهو النمو الشامل المتزن </a:t>
            </a:r>
            <a:r>
              <a:rPr lang="ar-IQ" sz="1850" dirty="0" err="1"/>
              <a:t>للانسان</a:t>
            </a:r>
            <a:r>
              <a:rPr lang="ar-IQ" sz="1850" dirty="0"/>
              <a:t>.</a:t>
            </a:r>
            <a:endParaRPr lang="en-US" sz="1850" dirty="0"/>
          </a:p>
          <a:p>
            <a:pPr algn="just"/>
            <a:r>
              <a:rPr lang="ar-IQ" sz="1850" dirty="0"/>
              <a:t>الخصائص المميزة الادارة </a:t>
            </a:r>
            <a:r>
              <a:rPr lang="ar-IQ" sz="1850" dirty="0" err="1"/>
              <a:t>بالاهداف</a:t>
            </a:r>
            <a:endParaRPr lang="en-US" sz="1850" dirty="0"/>
          </a:p>
          <a:p>
            <a:pPr algn="just"/>
            <a:r>
              <a:rPr lang="ar-IQ" sz="1850" dirty="0"/>
              <a:t>لقد اوضح جون </a:t>
            </a:r>
            <a:r>
              <a:rPr lang="ar-IQ" sz="1850" dirty="0" err="1"/>
              <a:t>مكافري</a:t>
            </a:r>
            <a:r>
              <a:rPr lang="ar-IQ" sz="1850" dirty="0"/>
              <a:t> الى ان اهمية (الادارة </a:t>
            </a:r>
            <a:r>
              <a:rPr lang="ar-IQ" sz="1850" dirty="0" err="1"/>
              <a:t>بالاهداف</a:t>
            </a:r>
            <a:r>
              <a:rPr lang="ar-IQ" sz="1850" dirty="0"/>
              <a:t>) برز من كونها مرنة للتخطيط والتنظيم والتوجيه والرقابة وتقويم الاداء العلم في المؤسسات الكبيرة والمعقدة.</a:t>
            </a:r>
            <a:endParaRPr lang="en-US" sz="1850" dirty="0"/>
          </a:p>
          <a:p>
            <a:pPr algn="just"/>
            <a:r>
              <a:rPr lang="ar-IQ" sz="1850" dirty="0"/>
              <a:t>اما الهواري فقد نظر الى الادارة </a:t>
            </a:r>
            <a:r>
              <a:rPr lang="ar-IQ" sz="1850" dirty="0" err="1"/>
              <a:t>بالاهداف</a:t>
            </a:r>
            <a:r>
              <a:rPr lang="ar-IQ" sz="1850" dirty="0"/>
              <a:t> والنتائج من عدة اتجاهات هي:</a:t>
            </a:r>
            <a:endParaRPr lang="en-US" sz="1850" dirty="0"/>
          </a:p>
          <a:p>
            <a:pPr algn="just"/>
            <a:r>
              <a:rPr lang="ar-IQ" sz="1850" dirty="0"/>
              <a:t>الاتجاه الاول: الادارة </a:t>
            </a:r>
            <a:r>
              <a:rPr lang="ar-IQ" sz="1850" dirty="0" err="1"/>
              <a:t>بالاهداف</a:t>
            </a:r>
            <a:r>
              <a:rPr lang="ar-IQ" sz="1850" dirty="0"/>
              <a:t> اسلوب فعال </a:t>
            </a:r>
            <a:r>
              <a:rPr lang="ar-IQ" sz="1850" dirty="0" err="1"/>
              <a:t>للادارة</a:t>
            </a:r>
            <a:r>
              <a:rPr lang="ar-IQ" sz="1850" dirty="0"/>
              <a:t>.</a:t>
            </a:r>
            <a:endParaRPr lang="en-US" sz="1850" dirty="0"/>
          </a:p>
          <a:p>
            <a:pPr algn="just"/>
            <a:r>
              <a:rPr lang="ar-IQ" sz="1850" dirty="0"/>
              <a:t>الاتجاه الثاني: </a:t>
            </a:r>
            <a:r>
              <a:rPr lang="ar-IQ" sz="1850" dirty="0" err="1"/>
              <a:t>بالاهداف</a:t>
            </a:r>
            <a:r>
              <a:rPr lang="ar-IQ" sz="1850" dirty="0"/>
              <a:t> اسلوب للتطوير التنظيمي.</a:t>
            </a:r>
            <a:endParaRPr lang="en-US" sz="1850" dirty="0"/>
          </a:p>
          <a:p>
            <a:pPr algn="just"/>
            <a:r>
              <a:rPr lang="ar-IQ" sz="1850" dirty="0"/>
              <a:t>الاتجاه الثالث: الادارة </a:t>
            </a:r>
            <a:r>
              <a:rPr lang="ar-IQ" sz="1850" dirty="0" err="1"/>
              <a:t>بالاهداف</a:t>
            </a:r>
            <a:r>
              <a:rPr lang="ar-IQ" sz="1850" dirty="0"/>
              <a:t> فلسفة ادارة.</a:t>
            </a:r>
          </a:p>
        </p:txBody>
      </p:sp>
    </p:spTree>
    <p:extLst>
      <p:ext uri="{BB962C8B-B14F-4D97-AF65-F5344CB8AC3E}">
        <p14:creationId xmlns:p14="http://schemas.microsoft.com/office/powerpoint/2010/main" val="230469321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3111"/>
            <a:ext cx="9144000" cy="6440225"/>
          </a:xfrm>
          <a:prstGeom prst="rect">
            <a:avLst/>
          </a:prstGeom>
        </p:spPr>
        <p:txBody>
          <a:bodyPr wrap="square">
            <a:spAutoFit/>
          </a:bodyPr>
          <a:lstStyle/>
          <a:p>
            <a:pPr algn="just"/>
            <a:r>
              <a:rPr lang="ar-IQ" dirty="0"/>
              <a:t>اما عبدالوهاب فقد نظر الى الادارة </a:t>
            </a:r>
            <a:r>
              <a:rPr lang="ar-IQ" dirty="0" err="1"/>
              <a:t>بالاهداف</a:t>
            </a:r>
            <a:r>
              <a:rPr lang="ar-IQ" dirty="0"/>
              <a:t> (اسلوب شامل للتطوير، جديدة للتفكير، ومنهج عضوي متحرك بجمع وظائف الادارة وهي: التخطيط والتوجيه، التنظيم والرقابة.</a:t>
            </a:r>
            <a:endParaRPr lang="en-US" dirty="0"/>
          </a:p>
          <a:p>
            <a:pPr algn="just"/>
            <a:r>
              <a:rPr lang="ar-IQ" dirty="0"/>
              <a:t>اما خصائص الادارة المتفوقة</a:t>
            </a:r>
            <a:endParaRPr lang="en-US" dirty="0"/>
          </a:p>
          <a:p>
            <a:pPr algn="just"/>
            <a:r>
              <a:rPr lang="ar-IQ" dirty="0"/>
              <a:t>الادارة المتوفقة: هي التي تحسن اختيار اهدافها من خلال الدراسة الواعية والمثالية اليقظة للمناخ المحيط.</a:t>
            </a:r>
            <a:endParaRPr lang="en-US" dirty="0"/>
          </a:p>
          <a:p>
            <a:pPr algn="just"/>
            <a:r>
              <a:rPr lang="ar-IQ" dirty="0"/>
              <a:t>حيث ندرك ان خصائص الادارة المتفوقة فتكفئ بعدة نقاط اهمها:</a:t>
            </a:r>
            <a:endParaRPr lang="en-US" dirty="0"/>
          </a:p>
          <a:p>
            <a:pPr algn="just"/>
            <a:r>
              <a:rPr lang="ar-IQ" dirty="0"/>
              <a:t>1- تقبل التغير وتتعامل مع المتغيرات على انها طبائع الامور ولا تنظر الى التغير على انه استثناء (او كارثة).</a:t>
            </a:r>
            <a:endParaRPr lang="en-US" dirty="0"/>
          </a:p>
          <a:p>
            <a:pPr algn="just"/>
            <a:r>
              <a:rPr lang="ar-IQ" dirty="0"/>
              <a:t>2- تحرص الادارة المتفوقة على اختيار مجموعة من الاهداف والنتائج من خلال الدراسة المستمرة والتعرف على الفرص المتاحة.</a:t>
            </a:r>
            <a:endParaRPr lang="en-US" dirty="0"/>
          </a:p>
          <a:p>
            <a:pPr algn="just"/>
            <a:r>
              <a:rPr lang="ar-IQ" dirty="0"/>
              <a:t>تعمل الادارة المتفوقة على تنمية العمل الجماعي وعمل الفريق وتنظيم الاعمال من خلال مجموعات من الفرق المتشابكة والمتفاعلة.</a:t>
            </a:r>
            <a:endParaRPr lang="en-US" dirty="0"/>
          </a:p>
          <a:p>
            <a:pPr algn="just"/>
            <a:r>
              <a:rPr lang="ar-IQ" dirty="0"/>
              <a:t>وتعتبر الادارة </a:t>
            </a:r>
            <a:r>
              <a:rPr lang="ar-IQ" dirty="0" err="1"/>
              <a:t>بالاهداف</a:t>
            </a:r>
            <a:r>
              <a:rPr lang="ar-IQ" dirty="0"/>
              <a:t> اسلوب اداري يتميز بتركيزه الرئيسي على الاهداف والغايات التي يسعى التنظيم الى الوصول اليها ومجالات النتائج المتوقعة لكل منصب اداري، محددة بمقاييس دقيقة ضمن اطار زمني واضح ويمكن بواسطتها تقييم مدى تحقيق هذه الاهداف والنتائج.</a:t>
            </a:r>
            <a:endParaRPr lang="en-US" dirty="0"/>
          </a:p>
          <a:p>
            <a:pPr algn="just"/>
            <a:r>
              <a:rPr lang="ar-IQ" dirty="0"/>
              <a:t>ايضاً الادارة </a:t>
            </a:r>
            <a:r>
              <a:rPr lang="ar-IQ" dirty="0" err="1"/>
              <a:t>بالاهداف</a:t>
            </a:r>
            <a:r>
              <a:rPr lang="ar-IQ" dirty="0"/>
              <a:t> يتسم بنمط ديمقراطي تشاركي لان اشتراك الرئيس والمرؤوسين في وضع الاهداف شرط اساسي لنجاح هذا النمط.</a:t>
            </a:r>
            <a:endParaRPr lang="en-US" dirty="0"/>
          </a:p>
          <a:p>
            <a:pPr algn="just"/>
            <a:r>
              <a:rPr lang="ar-IQ" dirty="0"/>
              <a:t>تقويم نظام الادارة </a:t>
            </a:r>
            <a:r>
              <a:rPr lang="ar-IQ" dirty="0" err="1"/>
              <a:t>بالاهداف</a:t>
            </a:r>
            <a:endParaRPr lang="en-US" dirty="0"/>
          </a:p>
          <a:p>
            <a:pPr algn="just"/>
            <a:r>
              <a:rPr lang="ar-IQ" dirty="0"/>
              <a:t>الجوانب الايجابية</a:t>
            </a:r>
            <a:endParaRPr lang="en-US" dirty="0"/>
          </a:p>
          <a:p>
            <a:pPr algn="just"/>
            <a:r>
              <a:rPr lang="ar-IQ" dirty="0"/>
              <a:t>1- تركيزه على اهمية وضرورة وضوحها ومن هنا يبرز الدور الايجابي الذي يلعبه نظام الادارة </a:t>
            </a:r>
            <a:r>
              <a:rPr lang="ar-IQ" dirty="0" err="1"/>
              <a:t>بالاهداف</a:t>
            </a:r>
            <a:r>
              <a:rPr lang="ar-IQ" dirty="0"/>
              <a:t> في جعل القيادة في مختلف المستويات على درجة كبيرة من الوعي العميق </a:t>
            </a:r>
            <a:r>
              <a:rPr lang="ar-IQ" dirty="0" err="1"/>
              <a:t>بالاهداف</a:t>
            </a:r>
            <a:r>
              <a:rPr lang="ar-IQ" dirty="0"/>
              <a:t> المطلوب تحقيقها.</a:t>
            </a:r>
            <a:endParaRPr lang="en-US" dirty="0"/>
          </a:p>
          <a:p>
            <a:pPr algn="just"/>
            <a:r>
              <a:rPr lang="ar-IQ" dirty="0"/>
              <a:t>2- ان هذا النظام يحقق فوائد في المجالات التالية تحسين اداء الادارة وتمكين القادة من التخطيط بشكل افضل وتحسين الرقابة الذاتية، وتحسين العلاقة بين القادة والمرؤوسين وتحسين القدرات والمهارات الادارة للقادة.</a:t>
            </a:r>
            <a:endParaRPr lang="en-US" dirty="0"/>
          </a:p>
          <a:p>
            <a:pPr algn="just"/>
            <a:r>
              <a:rPr lang="ar-IQ" dirty="0"/>
              <a:t>3- ان نظام الادارة </a:t>
            </a:r>
            <a:r>
              <a:rPr lang="ar-IQ" dirty="0" err="1"/>
              <a:t>بالاهداف</a:t>
            </a:r>
            <a:r>
              <a:rPr lang="ar-IQ" dirty="0"/>
              <a:t> تعتبر فلسفة جديدة ومتطورة </a:t>
            </a:r>
            <a:r>
              <a:rPr lang="ar-IQ" dirty="0" err="1"/>
              <a:t>للادارة</a:t>
            </a:r>
            <a:r>
              <a:rPr lang="ar-IQ" dirty="0"/>
              <a:t>، وتبرز هذه الميزة من خلال كونه مدخلاً جديداً في الادارة يجمع في </a:t>
            </a:r>
            <a:r>
              <a:rPr lang="ar-IQ" dirty="0" err="1"/>
              <a:t>فاسفته</a:t>
            </a:r>
            <a:r>
              <a:rPr lang="ar-IQ" dirty="0"/>
              <a:t> بين اسلوب المدارس الكلاسيكية واتجاهاتها.</a:t>
            </a:r>
          </a:p>
        </p:txBody>
      </p:sp>
    </p:spTree>
    <p:extLst>
      <p:ext uri="{BB962C8B-B14F-4D97-AF65-F5344CB8AC3E}">
        <p14:creationId xmlns:p14="http://schemas.microsoft.com/office/powerpoint/2010/main" val="2831632871"/>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34044"/>
            <a:ext cx="9144000" cy="6463308"/>
          </a:xfrm>
          <a:prstGeom prst="rect">
            <a:avLst/>
          </a:prstGeom>
        </p:spPr>
        <p:txBody>
          <a:bodyPr wrap="square">
            <a:spAutoFit/>
          </a:bodyPr>
          <a:lstStyle/>
          <a:p>
            <a:pPr algn="just"/>
            <a:r>
              <a:rPr lang="ar-IQ" dirty="0"/>
              <a:t>الجوانب السلبية</a:t>
            </a:r>
            <a:endParaRPr lang="en-US" dirty="0"/>
          </a:p>
          <a:p>
            <a:pPr algn="just"/>
            <a:r>
              <a:rPr lang="ar-IQ" dirty="0"/>
              <a:t>1- ان اهم المشكلات التي واجهت القادة الاداريين في تطبيق هذا النظام هي تعلم كبقية تطبيقه في عملهم فقد اثبتت التطبيقات العملية ان من اهم الصعوبات التي تواجه القادة في تطبيق هذا النظام هي تحيد الاهداف لكل منصب اداري.</a:t>
            </a:r>
            <a:endParaRPr lang="en-US" dirty="0"/>
          </a:p>
          <a:p>
            <a:pPr algn="just"/>
            <a:r>
              <a:rPr lang="ar-IQ" dirty="0"/>
              <a:t>2- ان تطبيقه يتطلب مرونة تنظيمية ومعارضة قليلة للتغيير.</a:t>
            </a:r>
            <a:endParaRPr lang="en-US" dirty="0"/>
          </a:p>
          <a:p>
            <a:pPr algn="just"/>
            <a:r>
              <a:rPr lang="ar-IQ" dirty="0"/>
              <a:t>3- ومن جهة اخرى تنظر بعض القيادات الى نمط العلاقات التي يحدده هذا النظام بين القائدة ومرؤوسيه الذي يؤكد على اشتراك المرؤوسين في وضع الاهداف على انه يفقدها بعض سلطاتها وينتقص من رقابتها باعتبار ان اشتراك المرؤوسين يؤدي الى تأثيرهم في القرارات التي تتخذ.</a:t>
            </a:r>
            <a:endParaRPr lang="en-US" dirty="0"/>
          </a:p>
          <a:p>
            <a:pPr algn="just"/>
            <a:r>
              <a:rPr lang="ar-IQ" dirty="0"/>
              <a:t>الادارة </a:t>
            </a:r>
            <a:r>
              <a:rPr lang="ar-IQ" dirty="0" err="1"/>
              <a:t>بالاهداف</a:t>
            </a:r>
            <a:r>
              <a:rPr lang="ar-IQ" dirty="0"/>
              <a:t> والنتائج لا يمكن تعلمها ذاتياً.</a:t>
            </a:r>
            <a:endParaRPr lang="en-US" dirty="0"/>
          </a:p>
          <a:p>
            <a:pPr algn="just"/>
            <a:r>
              <a:rPr lang="ar-IQ" dirty="0"/>
              <a:t>الادارة </a:t>
            </a:r>
            <a:r>
              <a:rPr lang="ar-IQ" dirty="0" err="1"/>
              <a:t>بالاهاف</a:t>
            </a:r>
            <a:r>
              <a:rPr lang="ar-IQ" dirty="0"/>
              <a:t> والنتائج لا يمكن تعلمها ذاتياً. فبالرغم من ان مفهوم الادارة </a:t>
            </a:r>
            <a:r>
              <a:rPr lang="ar-IQ" dirty="0" err="1"/>
              <a:t>بالاهداف</a:t>
            </a:r>
            <a:r>
              <a:rPr lang="ar-IQ" dirty="0"/>
              <a:t> والنتائج يبدو واضحاً وسهلاً في التطبيق، فأن تعلم مهارة جدية اصعب من العمل ذاته.</a:t>
            </a:r>
            <a:endParaRPr lang="en-US" dirty="0"/>
          </a:p>
          <a:p>
            <a:pPr algn="just"/>
            <a:r>
              <a:rPr lang="ar-IQ" dirty="0"/>
              <a:t>لقد اثبتت التجارب ان الشركات التي طبقت نظام الادارة </a:t>
            </a:r>
            <a:r>
              <a:rPr lang="ar-IQ" dirty="0" err="1"/>
              <a:t>بالاهداف</a:t>
            </a:r>
            <a:r>
              <a:rPr lang="ar-IQ" dirty="0"/>
              <a:t> اكتشفت ان تطبيق النظام ليس امراً سهلاً وانها يمكن ان يطلب الى المديرين البدء في تطبيق النظام حتى لو كانوا متحمسين فحسن النية لا يكفي والتحمس في تطبيق النظام في حد ذاته لا يكفي.</a:t>
            </a:r>
            <a:endParaRPr lang="en-US" dirty="0"/>
          </a:p>
          <a:p>
            <a:pPr algn="just"/>
            <a:r>
              <a:rPr lang="ar-IQ" dirty="0"/>
              <a:t>ان اي مدير تعود على الادارة بالنشاط ورد الفعل، سيجد صعوبة في الادارة </a:t>
            </a:r>
            <a:r>
              <a:rPr lang="ar-IQ" dirty="0" err="1"/>
              <a:t>بالاهداف</a:t>
            </a:r>
            <a:r>
              <a:rPr lang="ar-IQ" dirty="0"/>
              <a:t> والنتائج في اول الامر.</a:t>
            </a:r>
            <a:endParaRPr lang="en-US" dirty="0"/>
          </a:p>
          <a:p>
            <a:pPr algn="just"/>
            <a:r>
              <a:rPr lang="ar-IQ" dirty="0"/>
              <a:t>قد سكون من السهل على المدير ان يضع بعض مجالات الفعلية لمنصبه، ولكنه لن يستطيع ان ضعها كلها:</a:t>
            </a:r>
            <a:endParaRPr lang="en-US" dirty="0"/>
          </a:p>
          <a:p>
            <a:pPr algn="just"/>
            <a:r>
              <a:rPr lang="ar-IQ" dirty="0"/>
              <a:t>واذا وضع مجالات الفاعلية فإنه لن يستطيع بسهولة ان يتعرف على المقاييس والمعايير الملائمة والدقيقة وقد يعتقد البعض ان حضور البرامج التدريبية التقليدية اسلوب فعال لتكوين المديرين والخبراء القادرين على تنفيذ نظام الادارة </a:t>
            </a:r>
            <a:r>
              <a:rPr lang="ar-IQ" dirty="0" err="1"/>
              <a:t>بالاهداف</a:t>
            </a:r>
            <a:r>
              <a:rPr lang="ar-IQ" dirty="0"/>
              <a:t> والنتائج.</a:t>
            </a:r>
            <a:endParaRPr lang="en-US" dirty="0"/>
          </a:p>
          <a:p>
            <a:pPr algn="just"/>
            <a:r>
              <a:rPr lang="ar-IQ" dirty="0"/>
              <a:t>ان تدريب المديرين والخبراء على الادارة </a:t>
            </a:r>
            <a:r>
              <a:rPr lang="ar-IQ" dirty="0" err="1"/>
              <a:t>بالاهداف</a:t>
            </a:r>
            <a:r>
              <a:rPr lang="ar-IQ" dirty="0"/>
              <a:t> والنتائج يجب ان يركز على علم المدير اثناء الوظيفة ذاتها.</a:t>
            </a:r>
            <a:endParaRPr lang="en-US" dirty="0"/>
          </a:p>
          <a:p>
            <a:pPr algn="just"/>
            <a:r>
              <a:rPr lang="ar-IQ" dirty="0"/>
              <a:t>وربما تكون هناك برامج مساعدة </a:t>
            </a:r>
            <a:r>
              <a:rPr lang="ar-IQ" dirty="0" err="1"/>
              <a:t>لايضاح</a:t>
            </a:r>
            <a:r>
              <a:rPr lang="ar-IQ" dirty="0"/>
              <a:t> مفاهيم الادارة </a:t>
            </a:r>
            <a:r>
              <a:rPr lang="ar-IQ" dirty="0" err="1"/>
              <a:t>بالاهداف</a:t>
            </a:r>
            <a:r>
              <a:rPr lang="ar-IQ" dirty="0"/>
              <a:t> والنتائج ولكنها ستقف عند مستوى الايضاح على احسن تقدير. ان البرنامج التدريبي يجب ان يصمم على اساس فردي. وليس على اساس مجموعة غير مرتبطة بعضها ببعض ان الفرد المطلوب تدريبه يجب ان يمارس مشكلات الادارة </a:t>
            </a:r>
            <a:r>
              <a:rPr lang="ar-IQ" dirty="0" err="1"/>
              <a:t>بالاهداف</a:t>
            </a:r>
            <a:r>
              <a:rPr lang="ar-IQ" dirty="0"/>
              <a:t> وبالنتائج في وظيفته في ضوء ظروف رؤسائه وزملائه وظروف عمله ومنظمته ومناخها العام وعلى ذلك فالتركيز في برامج التدريب يجب ان يكون على الفرد وليست على المجموعة. ومن الضروري الا يغيب عن البال ان هدف الادارة </a:t>
            </a:r>
            <a:r>
              <a:rPr lang="ar-IQ" dirty="0" err="1"/>
              <a:t>بالاهداف</a:t>
            </a:r>
            <a:r>
              <a:rPr lang="ar-IQ" dirty="0"/>
              <a:t> والنتائج هو تحسين عملية الادارة.</a:t>
            </a:r>
          </a:p>
        </p:txBody>
      </p:sp>
    </p:spTree>
    <p:extLst>
      <p:ext uri="{BB962C8B-B14F-4D97-AF65-F5344CB8AC3E}">
        <p14:creationId xmlns:p14="http://schemas.microsoft.com/office/powerpoint/2010/main" val="408309830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2988</Words>
  <Application>Microsoft Office PowerPoint</Application>
  <PresentationFormat>عرض على الشاشة (3:4)‏</PresentationFormat>
  <Paragraphs>108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10</cp:revision>
  <dcterms:created xsi:type="dcterms:W3CDTF">2018-02-24T07:10:11Z</dcterms:created>
  <dcterms:modified xsi:type="dcterms:W3CDTF">2018-02-24T07:40:50Z</dcterms:modified>
</cp:coreProperties>
</file>